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32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332" r:id="rId24"/>
    <p:sldId id="328" r:id="rId25"/>
    <p:sldId id="329" r:id="rId26"/>
    <p:sldId id="331" r:id="rId27"/>
    <p:sldId id="284" r:id="rId28"/>
    <p:sldId id="285" r:id="rId29"/>
    <p:sldId id="286" r:id="rId30"/>
    <p:sldId id="287" r:id="rId31"/>
    <p:sldId id="333" r:id="rId32"/>
    <p:sldId id="288" r:id="rId33"/>
    <p:sldId id="289" r:id="rId34"/>
    <p:sldId id="290" r:id="rId35"/>
    <p:sldId id="291" r:id="rId36"/>
    <p:sldId id="292" r:id="rId37"/>
    <p:sldId id="293" r:id="rId38"/>
    <p:sldId id="334" r:id="rId39"/>
    <p:sldId id="335" r:id="rId40"/>
    <p:sldId id="336" r:id="rId41"/>
    <p:sldId id="337" r:id="rId42"/>
    <p:sldId id="338" r:id="rId43"/>
    <p:sldId id="339" r:id="rId44"/>
    <p:sldId id="340" r:id="rId45"/>
    <p:sldId id="341" r:id="rId46"/>
    <p:sldId id="342" r:id="rId47"/>
    <p:sldId id="343" r:id="rId48"/>
    <p:sldId id="344" r:id="rId49"/>
    <p:sldId id="345" r:id="rId50"/>
    <p:sldId id="346" r:id="rId51"/>
    <p:sldId id="347" r:id="rId52"/>
    <p:sldId id="348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6310" autoAdjust="0"/>
  </p:normalViewPr>
  <p:slideViewPr>
    <p:cSldViewPr>
      <p:cViewPr varScale="1">
        <p:scale>
          <a:sx n="76" d="100"/>
          <a:sy n="76" d="100"/>
        </p:scale>
        <p:origin x="1032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66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1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9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80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58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5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7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63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6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5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7A7CB-37B0-4623-A7B2-BD341A289C86}" type="datetimeFigureOut">
              <a:rPr lang="en-US" smtClean="0"/>
              <a:t>2/11/2022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2F7D-D1F9-40D9-B652-BFB8B15F67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58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package" Target="../embeddings/Microsoft_Word_Document2.docx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png"/><Relationship Id="rId5" Type="http://schemas.openxmlformats.org/officeDocument/2006/relationships/package" Target="../embeddings/Microsoft_Word_Document5.docx"/><Relationship Id="rId4" Type="http://schemas.openxmlformats.org/officeDocument/2006/relationships/image" Target="../media/image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70080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Introduction to Computer Simulation of Physical Systems</a:t>
            </a:r>
            <a:br>
              <a:rPr lang="en-US" dirty="0"/>
            </a:br>
            <a:r>
              <a:rPr lang="en-US" dirty="0"/>
              <a:t>(</a:t>
            </a:r>
            <a:r>
              <a:rPr lang="en-US"/>
              <a:t>Lecture </a:t>
            </a:r>
            <a:r>
              <a:rPr lang="en-US" smtClean="0"/>
              <a:t>5)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	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PHYS 3061</a:t>
            </a:r>
          </a:p>
        </p:txBody>
      </p:sp>
    </p:spTree>
    <p:extLst>
      <p:ext uri="{BB962C8B-B14F-4D97-AF65-F5344CB8AC3E}">
        <p14:creationId xmlns:p14="http://schemas.microsoft.com/office/powerpoint/2010/main" val="2881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nature of periodic boundary conditions. </a:t>
            </a:r>
          </a:p>
          <a:p>
            <a:r>
              <a:rPr lang="en-US" dirty="0"/>
              <a:t>Imagine a set of </a:t>
            </a:r>
            <a:r>
              <a:rPr lang="en-US" i="1" dirty="0"/>
              <a:t>N </a:t>
            </a:r>
            <a:r>
              <a:rPr lang="en-US" dirty="0"/>
              <a:t>particles in a two-dimensional box or cell. </a:t>
            </a:r>
          </a:p>
          <a:p>
            <a:r>
              <a:rPr lang="en-US" dirty="0"/>
              <a:t>The use of periodic boundary conditions implies that the central cell is duplicated an infinite number of times to fill the space.</a:t>
            </a:r>
          </a:p>
        </p:txBody>
      </p:sp>
    </p:spTree>
    <p:extLst>
      <p:ext uri="{BB962C8B-B14F-4D97-AF65-F5344CB8AC3E}">
        <p14:creationId xmlns:p14="http://schemas.microsoft.com/office/powerpoint/2010/main" val="189565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4806674"/>
            <a:ext cx="8229600" cy="205132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first several image cells for </a:t>
            </a:r>
            <a:r>
              <a:rPr lang="en-US" i="1" dirty="0"/>
              <a:t>N </a:t>
            </a:r>
            <a:r>
              <a:rPr lang="en-US" dirty="0"/>
              <a:t>= 2. </a:t>
            </a:r>
          </a:p>
          <a:p>
            <a:r>
              <a:rPr lang="en-US" dirty="0"/>
              <a:t>The shape of the central cell must be such that the cell fills space under successive translations. </a:t>
            </a:r>
          </a:p>
          <a:p>
            <a:r>
              <a:rPr lang="en-US" dirty="0"/>
              <a:t>Each image cell contains the original particles in the same relative positions as the central cell.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t="10317" r="27268" b="15278"/>
          <a:stretch/>
        </p:blipFill>
        <p:spPr bwMode="auto">
          <a:xfrm>
            <a:off x="1547664" y="116632"/>
            <a:ext cx="4934704" cy="4690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72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Periodic boundary conditions yield an infinite system!</a:t>
            </a:r>
          </a:p>
          <a:p>
            <a:pPr lvl="1"/>
            <a:r>
              <a:rPr lang="en-US" dirty="0"/>
              <a:t>although the positions of the particles in the image cells are identical to the positions of the particles in the central cell.</a:t>
            </a:r>
          </a:p>
          <a:p>
            <a:r>
              <a:rPr lang="en-US" dirty="0"/>
              <a:t>These boundary conditions also imply that every point in the cell is equivalent and that there is no surface.</a:t>
            </a:r>
          </a:p>
        </p:txBody>
      </p:sp>
    </p:spTree>
    <p:extLst>
      <p:ext uri="{BB962C8B-B14F-4D97-AF65-F5344CB8AC3E}">
        <p14:creationId xmlns:p14="http://schemas.microsoft.com/office/powerpoint/2010/main" val="19713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 a particle moves in the original cell, </a:t>
            </a:r>
          </a:p>
          <a:p>
            <a:pPr lvl="1"/>
            <a:r>
              <a:rPr lang="en-US" dirty="0"/>
              <a:t>its periodic images move in the image cells. </a:t>
            </a:r>
          </a:p>
          <a:p>
            <a:pPr lvl="1"/>
            <a:r>
              <a:rPr lang="en-US" dirty="0"/>
              <a:t>Hence only the motion of the particles in the central cell needs to be followed. </a:t>
            </a:r>
          </a:p>
          <a:p>
            <a:r>
              <a:rPr lang="en-US" dirty="0"/>
              <a:t>When a particle enters or leaves the central cell, </a:t>
            </a:r>
          </a:p>
          <a:p>
            <a:pPr lvl="1"/>
            <a:r>
              <a:rPr lang="en-US" dirty="0"/>
              <a:t>the move is accompanied by an image of that particle leaving or entering a neighboring cell through the opposite face.</a:t>
            </a:r>
          </a:p>
        </p:txBody>
      </p:sp>
    </p:spTree>
    <p:extLst>
      <p:ext uri="{BB962C8B-B14F-4D97-AF65-F5344CB8AC3E}">
        <p14:creationId xmlns:p14="http://schemas.microsoft.com/office/powerpoint/2010/main" val="413295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total force on a given particle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due to the force from every other particle </a:t>
            </a:r>
            <a:r>
              <a:rPr lang="en-US" i="1" dirty="0"/>
              <a:t>j </a:t>
            </a:r>
            <a:r>
              <a:rPr lang="en-US" dirty="0"/>
              <a:t>within the central cell and from the periodic images of particle </a:t>
            </a:r>
            <a:r>
              <a:rPr lang="en-US" i="1" dirty="0"/>
              <a:t>j</a:t>
            </a:r>
            <a:r>
              <a:rPr lang="en-US" dirty="0"/>
              <a:t>. </a:t>
            </a:r>
          </a:p>
          <a:p>
            <a:r>
              <a:rPr lang="en-US" dirty="0"/>
              <a:t>That is, if particle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interacts with particle </a:t>
            </a:r>
            <a:r>
              <a:rPr lang="en-US" i="1" dirty="0"/>
              <a:t>j </a:t>
            </a:r>
            <a:r>
              <a:rPr lang="en-US" dirty="0"/>
              <a:t>in the central cell, then particle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interacts with </a:t>
            </a:r>
            <a:r>
              <a:rPr lang="en-US" i="1" dirty="0"/>
              <a:t>all </a:t>
            </a:r>
            <a:r>
              <a:rPr lang="en-US" dirty="0"/>
              <a:t>the periodic replicas of particle </a:t>
            </a:r>
            <a:r>
              <a:rPr lang="en-US" i="1" dirty="0"/>
              <a:t>j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Big trouble, the total force may not even converge with system sizes.  </a:t>
            </a:r>
          </a:p>
          <a:p>
            <a:pPr lvl="1"/>
            <a:r>
              <a:rPr lang="en-US" dirty="0"/>
              <a:t>Any such examples with a long range interaction to show such kind of divergence feature?</a:t>
            </a:r>
          </a:p>
        </p:txBody>
      </p:sp>
    </p:spTree>
    <p:extLst>
      <p:ext uri="{BB962C8B-B14F-4D97-AF65-F5344CB8AC3E}">
        <p14:creationId xmlns:p14="http://schemas.microsoft.com/office/powerpoint/2010/main" val="56955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an infinite number of contributions to the force on any given particle! </a:t>
            </a:r>
          </a:p>
          <a:p>
            <a:r>
              <a:rPr lang="en-US" dirty="0"/>
              <a:t>For long-range interactions such as the </a:t>
            </a:r>
            <a:r>
              <a:rPr lang="en-US" dirty="0" err="1" smtClean="0"/>
              <a:t>Coulomb</a:t>
            </a:r>
            <a:r>
              <a:rPr lang="en-US" altLang="zh-CN" dirty="0" err="1" smtClean="0"/>
              <a:t>ic</a:t>
            </a:r>
            <a:r>
              <a:rPr lang="en-US" dirty="0" smtClean="0"/>
              <a:t> </a:t>
            </a:r>
            <a:r>
              <a:rPr lang="en-US" dirty="0"/>
              <a:t>potential, these contributions have to be included using special methods.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7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For short-range interactions, we can reduce the number of contributions by adopting the minimum image approximation, </a:t>
            </a:r>
          </a:p>
          <a:p>
            <a:r>
              <a:rPr lang="en-US" dirty="0"/>
              <a:t>which assumes that particle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in the central cell interacts only with the nearest image of particle </a:t>
            </a:r>
            <a:r>
              <a:rPr lang="en-US" i="1" dirty="0"/>
              <a:t>j</a:t>
            </a:r>
            <a:r>
              <a:rPr lang="en-US" dirty="0"/>
              <a:t>; </a:t>
            </a:r>
          </a:p>
          <a:p>
            <a:r>
              <a:rPr lang="en-US" dirty="0"/>
              <a:t>the interaction is set equal to zero if the distance of the image from particle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is greater than </a:t>
            </a:r>
            <a:r>
              <a:rPr lang="en-US" i="1" dirty="0"/>
              <a:t>L/</a:t>
            </a:r>
            <a:r>
              <a:rPr lang="en-US" dirty="0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24359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Molecular Dynamics Program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this section, we demonstrate a molecular dynamics program to simulate a two-dimensional system of particles interacting via the Lennard-Jones potential. </a:t>
            </a:r>
          </a:p>
          <a:p>
            <a:r>
              <a:rPr lang="en-US" dirty="0"/>
              <a:t>We choose two rather than three dimensions because it is easier to visualize the results and the calculations are not as time consuming.</a:t>
            </a:r>
          </a:p>
          <a:p>
            <a:r>
              <a:rPr lang="en-US" dirty="0"/>
              <a:t>In the lab, you will be asked to write a code to simulate 3D with fixed boundaries. </a:t>
            </a:r>
          </a:p>
        </p:txBody>
      </p:sp>
    </p:spTree>
    <p:extLst>
      <p:ext uri="{BB962C8B-B14F-4D97-AF65-F5344CB8AC3E}">
        <p14:creationId xmlns:p14="http://schemas.microsoft.com/office/powerpoint/2010/main" val="10370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 principle, we could define a class for a particle, and instantiate an object for each particle.</a:t>
            </a:r>
          </a:p>
          <a:p>
            <a:pPr lvl="1"/>
            <a:r>
              <a:rPr lang="en-US" dirty="0"/>
              <a:t>However, this use would be very inefficient and would take up more memory and CPU time than using one class to represent all </a:t>
            </a:r>
            <a:r>
              <a:rPr lang="en-US" i="1" dirty="0"/>
              <a:t>N </a:t>
            </a:r>
            <a:r>
              <a:rPr lang="en-US" dirty="0"/>
              <a:t>particles. </a:t>
            </a:r>
          </a:p>
          <a:p>
            <a:pPr lvl="1"/>
            <a:r>
              <a:rPr lang="en-US" dirty="0"/>
              <a:t>Instead we will store the </a:t>
            </a:r>
            <a:r>
              <a:rPr lang="en-US" i="1" dirty="0"/>
              <a:t>x</a:t>
            </a:r>
            <a:r>
              <a:rPr lang="en-US" dirty="0"/>
              <a:t>- and </a:t>
            </a:r>
            <a:r>
              <a:rPr lang="en-US" i="1" dirty="0"/>
              <a:t>y</a:t>
            </a:r>
            <a:r>
              <a:rPr lang="en-US" dirty="0"/>
              <a:t>-components of the positions and velocities in the state array and store the accelerations of the particles in a separate array.</a:t>
            </a:r>
          </a:p>
          <a:p>
            <a:pPr lvl="1"/>
            <a:r>
              <a:rPr lang="en-US" dirty="0"/>
              <a:t>OOP is always more expensive!</a:t>
            </a:r>
          </a:p>
          <a:p>
            <a:r>
              <a:rPr lang="en-US" dirty="0"/>
              <a:t> We will develop two classes, </a:t>
            </a:r>
            <a:r>
              <a:rPr lang="en-US" dirty="0" err="1"/>
              <a:t>LJParticles</a:t>
            </a:r>
            <a:r>
              <a:rPr lang="en-US" dirty="0"/>
              <a:t> and </a:t>
            </a:r>
            <a:r>
              <a:rPr lang="en-US" dirty="0" err="1"/>
              <a:t>LJParticlesApp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2492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Because the system is deterministic, the nature of the motion is determined by the initial conditions. </a:t>
            </a:r>
          </a:p>
          <a:p>
            <a:r>
              <a:rPr lang="en-US" altLang="zh-CN" dirty="0"/>
              <a:t>According to the equipartition theorem, the mean kinetic energy of a particle per degree of freedom is </a:t>
            </a:r>
            <a:r>
              <a:rPr lang="en-US" altLang="zh-CN" i="1" dirty="0" err="1"/>
              <a:t>kT</a:t>
            </a:r>
            <a:r>
              <a:rPr lang="en-US" altLang="zh-CN" i="1" dirty="0"/>
              <a:t>/</a:t>
            </a:r>
            <a:r>
              <a:rPr lang="en-US" altLang="zh-CN" dirty="0"/>
              <a:t>2, </a:t>
            </a:r>
          </a:p>
          <a:p>
            <a:pPr lvl="1"/>
            <a:r>
              <a:rPr lang="en-US" altLang="zh-CN" dirty="0"/>
              <a:t>where </a:t>
            </a:r>
            <a:r>
              <a:rPr lang="en-US" altLang="zh-CN" i="1" dirty="0"/>
              <a:t>k </a:t>
            </a:r>
            <a:r>
              <a:rPr lang="en-US" altLang="zh-CN" dirty="0"/>
              <a:t>is Boltzmann’s constant and </a:t>
            </a:r>
            <a:r>
              <a:rPr lang="en-US" altLang="zh-CN" i="1" dirty="0"/>
              <a:t>T </a:t>
            </a:r>
            <a:r>
              <a:rPr lang="en-US" altLang="zh-CN" dirty="0"/>
              <a:t>is the temperature.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6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Periodic Boundary Conditions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useful simulation must incorporate as many of the relevant features of the physical system of interest as possible. </a:t>
            </a:r>
          </a:p>
          <a:p>
            <a:r>
              <a:rPr lang="en-US" dirty="0"/>
              <a:t>Usually we want to simulate a gas, liquid, or a solid in the bulk, that is, systems of at least </a:t>
            </a:r>
            <a:r>
              <a:rPr lang="en-US" i="1" dirty="0"/>
              <a:t>N ∼ </a:t>
            </a:r>
            <a:r>
              <a:rPr lang="en-US" dirty="0"/>
              <a:t>10</a:t>
            </a:r>
            <a:r>
              <a:rPr lang="en-US" baseline="30000" dirty="0"/>
              <a:t>23</a:t>
            </a:r>
            <a:r>
              <a:rPr lang="en-US" dirty="0"/>
              <a:t> particles.</a:t>
            </a:r>
          </a:p>
          <a:p>
            <a:pPr lvl="1"/>
            <a:r>
              <a:rPr lang="en-US" dirty="0"/>
              <a:t>What’s the approximate number of particles on the surface? A rough estimation.</a:t>
            </a:r>
          </a:p>
          <a:p>
            <a:r>
              <a:rPr lang="en-US" dirty="0"/>
              <a:t>In such systems the fraction of particles near the walls of the container is negligibly small.</a:t>
            </a:r>
          </a:p>
        </p:txBody>
      </p:sp>
    </p:spTree>
    <p:extLst>
      <p:ext uri="{BB962C8B-B14F-4D97-AF65-F5344CB8AC3E}">
        <p14:creationId xmlns:p14="http://schemas.microsoft.com/office/powerpoint/2010/main" val="313583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generalize this relation to define the temperature at time </a:t>
            </a:r>
            <a:r>
              <a:rPr lang="en-US" i="1" dirty="0"/>
              <a:t>t </a:t>
            </a:r>
            <a:r>
              <a:rPr lang="en-US" dirty="0"/>
              <a:t>by</a:t>
            </a:r>
          </a:p>
          <a:p>
            <a:pPr lvl="1"/>
            <a:r>
              <a:rPr lang="en-US" i="1" dirty="0"/>
              <a:t>k</a:t>
            </a:r>
            <a:r>
              <a:rPr lang="en-US" i="1" baseline="-25000" dirty="0"/>
              <a:t>B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=2</a:t>
            </a:r>
            <a:r>
              <a:rPr lang="en-US" i="1" dirty="0"/>
              <a:t>K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)/ (d </a:t>
            </a:r>
            <a:r>
              <a:rPr lang="en-US" i="1" dirty="0"/>
              <a:t>N) </a:t>
            </a:r>
            <a:r>
              <a:rPr lang="en-US" dirty="0"/>
              <a:t>=1/(</a:t>
            </a:r>
            <a:r>
              <a:rPr lang="en-US" i="1" dirty="0"/>
              <a:t>N d) * </a:t>
            </a:r>
            <a:r>
              <a:rPr lang="el-GR" dirty="0"/>
              <a:t>Σ</a:t>
            </a:r>
            <a:r>
              <a:rPr lang="en-US" dirty="0"/>
              <a:t> [</a:t>
            </a:r>
            <a:r>
              <a:rPr lang="en-US" i="1" dirty="0" err="1"/>
              <a:t>m</a:t>
            </a:r>
            <a:r>
              <a:rPr lang="en-US" i="1" baseline="-25000" dirty="0" err="1"/>
              <a:t>i</a:t>
            </a:r>
            <a:r>
              <a:rPr lang="en-US" b="1" dirty="0" err="1"/>
              <a:t>v</a:t>
            </a:r>
            <a:r>
              <a:rPr lang="en-US" i="1" baseline="-25000" dirty="0" err="1"/>
              <a:t>i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</a:t>
            </a:r>
            <a:r>
              <a:rPr lang="en-US" i="1" dirty="0"/>
              <a:t>· </a:t>
            </a:r>
            <a:r>
              <a:rPr lang="en-US" b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)]</a:t>
            </a:r>
            <a:r>
              <a:rPr lang="en-US" i="1" dirty="0"/>
              <a:t>, </a:t>
            </a:r>
          </a:p>
          <a:p>
            <a:pPr lvl="2"/>
            <a:r>
              <a:rPr lang="en-US" i="1" dirty="0"/>
              <a:t>where </a:t>
            </a:r>
            <a:r>
              <a:rPr lang="en-US" i="1" dirty="0" err="1"/>
              <a:t>i</a:t>
            </a:r>
            <a:r>
              <a:rPr lang="en-US" i="1" dirty="0"/>
              <a:t> is from 1 to N. K </a:t>
            </a:r>
            <a:r>
              <a:rPr lang="en-US" dirty="0"/>
              <a:t>is the total kinetic energy of the system, </a:t>
            </a:r>
            <a:r>
              <a:rPr lang="en-US" b="1" dirty="0"/>
              <a:t>v</a:t>
            </a:r>
            <a:r>
              <a:rPr lang="en-US" i="1" baseline="-25000" dirty="0"/>
              <a:t>i</a:t>
            </a:r>
            <a:r>
              <a:rPr lang="en-US" i="1" dirty="0"/>
              <a:t> </a:t>
            </a:r>
            <a:r>
              <a:rPr lang="en-US" dirty="0"/>
              <a:t>is the velocity of particle </a:t>
            </a:r>
            <a:r>
              <a:rPr lang="en-US" i="1" dirty="0" err="1"/>
              <a:t>i</a:t>
            </a:r>
            <a:r>
              <a:rPr lang="en-US" i="1" dirty="0"/>
              <a:t> </a:t>
            </a:r>
            <a:r>
              <a:rPr lang="en-US" dirty="0"/>
              <a:t>with mass </a:t>
            </a:r>
            <a:r>
              <a:rPr lang="en-US" i="1" dirty="0"/>
              <a:t>m</a:t>
            </a:r>
            <a:r>
              <a:rPr lang="en-US" i="1" baseline="-25000" dirty="0"/>
              <a:t>i</a:t>
            </a:r>
            <a:r>
              <a:rPr lang="en-US" dirty="0"/>
              <a:t>, and </a:t>
            </a:r>
            <a:r>
              <a:rPr lang="en-US" i="1" dirty="0"/>
              <a:t>d </a:t>
            </a:r>
            <a:r>
              <a:rPr lang="en-US" dirty="0"/>
              <a:t>is the spatial dimension of the system.</a:t>
            </a:r>
          </a:p>
        </p:txBody>
      </p:sp>
    </p:spTree>
    <p:extLst>
      <p:ext uri="{BB962C8B-B14F-4D97-AF65-F5344CB8AC3E}">
        <p14:creationId xmlns:p14="http://schemas.microsoft.com/office/powerpoint/2010/main" val="4736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following method gives the particles a random set of velocities, sets the total velocity (momentum) to zero, and then rescales the velocities so that the desired initial kinetic energy is achieved.</a:t>
            </a:r>
          </a:p>
        </p:txBody>
      </p:sp>
    </p:spTree>
    <p:extLst>
      <p:ext uri="{BB962C8B-B14F-4D97-AF65-F5344CB8AC3E}">
        <p14:creationId xmlns:p14="http://schemas.microsoft.com/office/powerpoint/2010/main" val="199623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15279" r="11428" b="8653"/>
          <a:stretch/>
        </p:blipFill>
        <p:spPr bwMode="auto">
          <a:xfrm>
            <a:off x="323528" y="667969"/>
            <a:ext cx="8650515" cy="556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351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Initialization with Maxwell Boltzmann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/>
          <a:lstStyle/>
          <a:p>
            <a:r>
              <a:rPr lang="en-US" dirty="0"/>
              <a:t>One problem of the textbook code,</a:t>
            </a:r>
          </a:p>
          <a:p>
            <a:pPr lvl="1"/>
            <a:r>
              <a:rPr lang="en-US" dirty="0"/>
              <a:t>It give a uniform distribution of velocity. </a:t>
            </a:r>
          </a:p>
          <a:p>
            <a:r>
              <a:rPr lang="en-US" dirty="0"/>
              <a:t>The speed with Maxwell Boltzmann distribution,</a:t>
            </a:r>
          </a:p>
          <a:p>
            <a:endParaRPr lang="en-US" dirty="0"/>
          </a:p>
          <a:p>
            <a:r>
              <a:rPr lang="en-US" dirty="0"/>
              <a:t>Equivalently, the one-dimensional velocity satisfies Gaussian distribution,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893345"/>
              </p:ext>
            </p:extLst>
          </p:nvPr>
        </p:nvGraphicFramePr>
        <p:xfrm>
          <a:off x="1691680" y="3505200"/>
          <a:ext cx="39528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Document" r:id="rId3" imgW="5257528" imgH="537977" progId="Word.Document.12">
                  <p:embed/>
                </p:oleObj>
              </mc:Choice>
              <mc:Fallback>
                <p:oleObj name="Document" r:id="rId3" imgW="5257528" imgH="5379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3505200"/>
                        <a:ext cx="3952875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495477"/>
              </p:ext>
            </p:extLst>
          </p:nvPr>
        </p:nvGraphicFramePr>
        <p:xfrm>
          <a:off x="1547664" y="5125041"/>
          <a:ext cx="395287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5" name="Document" r:id="rId5" imgW="5270500" imgH="1701800" progId="Word.Document.12">
                  <p:embed/>
                </p:oleObj>
              </mc:Choice>
              <mc:Fallback>
                <p:oleObj name="Document" r:id="rId5" imgW="5270500" imgH="170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5125041"/>
                        <a:ext cx="3952875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890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08000" y="1556792"/>
            <a:ext cx="8168456" cy="4484571"/>
          </a:xfrm>
        </p:spPr>
        <p:txBody>
          <a:bodyPr/>
          <a:lstStyle/>
          <a:p>
            <a:r>
              <a:rPr lang="en-US" dirty="0"/>
              <a:t>For Gaussian distribution, direct conversion (</a:t>
            </a:r>
            <a:r>
              <a:rPr lang="en-US" b="1" dirty="0"/>
              <a:t>Box-Muller method</a:t>
            </a:r>
            <a:r>
              <a:rPr lang="en-US" dirty="0"/>
              <a:t>) may be used,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For general distribution, </a:t>
            </a:r>
            <a:r>
              <a:rPr lang="en-US" b="1" dirty="0"/>
              <a:t>Monte Carlo method </a:t>
            </a:r>
            <a:r>
              <a:rPr lang="en-US" dirty="0"/>
              <a:t>should be used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 uniform distribution</a:t>
            </a:r>
            <a:br>
              <a:rPr lang="en-US" dirty="0"/>
            </a:br>
            <a:r>
              <a:rPr lang="en-US" dirty="0"/>
              <a:t>to other distributions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3841" y="5395031"/>
            <a:ext cx="5646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you are interested in </a:t>
            </a:r>
            <a:r>
              <a:rPr lang="en-US" b="1" dirty="0"/>
              <a:t>Monte Carlo method </a:t>
            </a:r>
            <a:r>
              <a:rPr lang="en-US" dirty="0"/>
              <a:t>, some of the contents will be covered later this semester and more advanced materials will be covered in  </a:t>
            </a:r>
          </a:p>
          <a:p>
            <a:r>
              <a:rPr lang="en-US" b="1" dirty="0">
                <a:solidFill>
                  <a:srgbClr val="E76618"/>
                </a:solidFill>
              </a:rPr>
              <a:t>PHYS4061 Computational Physics</a:t>
            </a:r>
            <a:r>
              <a:rPr lang="en-US" dirty="0"/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324111"/>
              </p:ext>
            </p:extLst>
          </p:nvPr>
        </p:nvGraphicFramePr>
        <p:xfrm>
          <a:off x="827584" y="3356992"/>
          <a:ext cx="3952875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" name="Document" r:id="rId3" imgW="5270500" imgH="304800" progId="Word.Document.12">
                  <p:embed/>
                </p:oleObj>
              </mc:Choice>
              <mc:Fallback>
                <p:oleObj name="Document" r:id="rId3" imgW="5270500" imgH="304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3356992"/>
                        <a:ext cx="3952875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495004"/>
              </p:ext>
            </p:extLst>
          </p:nvPr>
        </p:nvGraphicFramePr>
        <p:xfrm>
          <a:off x="971600" y="2636912"/>
          <a:ext cx="395287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" name="Document" r:id="rId5" imgW="5270500" imgH="520700" progId="Word.Document.12">
                  <p:embed/>
                </p:oleObj>
              </mc:Choice>
              <mc:Fallback>
                <p:oleObj name="Document" r:id="rId5" imgW="5270500" imgH="52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2636912"/>
                        <a:ext cx="3952875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634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374042"/>
            <a:ext cx="6942908" cy="38807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Box-Muller transform, </a:t>
            </a: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dirty="0"/>
              <a:t>Where </a:t>
            </a:r>
            <a:endParaRPr lang="en-US" b="1" dirty="0"/>
          </a:p>
          <a:p>
            <a:pPr lvl="1"/>
            <a:r>
              <a:rPr lang="en-US" i="1" dirty="0"/>
              <a:t>ϑ</a:t>
            </a:r>
            <a:r>
              <a:rPr lang="en-US" sz="1000" i="1" dirty="0"/>
              <a:t>1</a:t>
            </a:r>
            <a:r>
              <a:rPr lang="en-US" i="1" dirty="0"/>
              <a:t>, ϑ</a:t>
            </a:r>
            <a:r>
              <a:rPr lang="en-US" sz="1000" i="1" dirty="0"/>
              <a:t>2</a:t>
            </a:r>
            <a:r>
              <a:rPr lang="en-US" i="1" dirty="0"/>
              <a:t> </a:t>
            </a:r>
            <a:r>
              <a:rPr lang="en-US" dirty="0"/>
              <a:t>are </a:t>
            </a:r>
            <a:r>
              <a:rPr lang="en-US" b="1" dirty="0"/>
              <a:t>independent</a:t>
            </a:r>
            <a:r>
              <a:rPr lang="en-US" dirty="0"/>
              <a:t> random numbers, 0 &lt; </a:t>
            </a:r>
            <a:r>
              <a:rPr lang="en-US" i="1" dirty="0"/>
              <a:t>ϑ</a:t>
            </a:r>
            <a:r>
              <a:rPr lang="en-US" sz="900" i="1" dirty="0"/>
              <a:t>1</a:t>
            </a:r>
            <a:r>
              <a:rPr lang="en-US" i="1" dirty="0"/>
              <a:t>, ϑ</a:t>
            </a:r>
            <a:r>
              <a:rPr lang="en-US" sz="900" i="1" dirty="0"/>
              <a:t>2</a:t>
            </a:r>
            <a:r>
              <a:rPr lang="en-US" i="1" dirty="0"/>
              <a:t> &lt; 1</a:t>
            </a:r>
            <a:endParaRPr lang="en-US" dirty="0"/>
          </a:p>
          <a:p>
            <a:pPr lvl="1"/>
            <a:r>
              <a:rPr lang="en-US" i="1" dirty="0"/>
              <a:t>x</a:t>
            </a:r>
            <a:r>
              <a:rPr lang="en-US" sz="1000" i="1" dirty="0"/>
              <a:t>1</a:t>
            </a:r>
            <a:r>
              <a:rPr lang="en-US" i="1" dirty="0"/>
              <a:t>, x</a:t>
            </a:r>
            <a:r>
              <a:rPr lang="en-US" sz="1000" i="1" dirty="0"/>
              <a:t>2</a:t>
            </a:r>
            <a:r>
              <a:rPr lang="en-US" i="1" dirty="0"/>
              <a:t> </a:t>
            </a:r>
            <a:r>
              <a:rPr lang="en-US" dirty="0"/>
              <a:t>are </a:t>
            </a:r>
            <a:r>
              <a:rPr lang="en-US" b="1" dirty="0"/>
              <a:t>independent</a:t>
            </a:r>
            <a:r>
              <a:rPr lang="en-US" dirty="0"/>
              <a:t> random numbers with </a:t>
            </a:r>
            <a:r>
              <a:rPr lang="en-US" b="1" dirty="0"/>
              <a:t>standard normal distribution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 uniform distribution</a:t>
            </a:r>
            <a:br>
              <a:rPr lang="en-US" dirty="0"/>
            </a:br>
            <a:r>
              <a:rPr lang="en-US" dirty="0"/>
              <a:t>to Gaussian distribution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42068"/>
              </p:ext>
            </p:extLst>
          </p:nvPr>
        </p:nvGraphicFramePr>
        <p:xfrm>
          <a:off x="603841" y="2923263"/>
          <a:ext cx="3952875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Document" r:id="rId3" imgW="5270500" imgH="660400" progId="Word.Document.12">
                  <p:embed/>
                </p:oleObj>
              </mc:Choice>
              <mc:Fallback>
                <p:oleObj name="Document" r:id="rId3" imgW="5270500" imgH="66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03841" y="2923263"/>
                        <a:ext cx="3952875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9229" b="9825"/>
          <a:stretch/>
        </p:blipFill>
        <p:spPr>
          <a:xfrm>
            <a:off x="6732240" y="1484784"/>
            <a:ext cx="2515171" cy="33315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8829" y="6254815"/>
            <a:ext cx="25151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en.wikipedia.org</a:t>
            </a:r>
            <a:r>
              <a:rPr lang="en-US" sz="1000" dirty="0"/>
              <a:t>/wiki/Box–</a:t>
            </a:r>
            <a:r>
              <a:rPr lang="en-US" sz="1000" dirty="0" err="1"/>
              <a:t>Muller_transform</a:t>
            </a:r>
            <a:r>
              <a:rPr lang="en-US" sz="1000" dirty="0"/>
              <a:t>#/media/</a:t>
            </a:r>
            <a:r>
              <a:rPr lang="en-US" sz="1000" dirty="0" err="1"/>
              <a:t>File:Box-Muller_transform_visualisation.svg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20974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Maxwell Boltzmann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After getting the one-dimensional velocity, which satisfies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Simply, get the velocity by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7979986"/>
              </p:ext>
            </p:extLst>
          </p:nvPr>
        </p:nvGraphicFramePr>
        <p:xfrm>
          <a:off x="312010" y="2613865"/>
          <a:ext cx="3952875" cy="170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6" name="Document" r:id="rId3" imgW="5270500" imgH="1701800" progId="Word.Document.12">
                  <p:embed/>
                </p:oleObj>
              </mc:Choice>
              <mc:Fallback>
                <p:oleObj name="Document" r:id="rId3" imgW="5270500" imgH="170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010" y="2613865"/>
                        <a:ext cx="3952875" cy="170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104435"/>
              </p:ext>
            </p:extLst>
          </p:nvPr>
        </p:nvGraphicFramePr>
        <p:xfrm>
          <a:off x="1187624" y="5949280"/>
          <a:ext cx="3952875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7" name="Document" r:id="rId5" imgW="5270500" imgH="317500" progId="Word.Document.12">
                  <p:embed/>
                </p:oleObj>
              </mc:Choice>
              <mc:Fallback>
                <p:oleObj name="Document" r:id="rId5" imgW="5270500" imgH="31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87624" y="5949280"/>
                        <a:ext cx="3952875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2455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will find that setting the initial velocities so that the initial temperature is the desired value </a:t>
            </a:r>
          </a:p>
          <a:p>
            <a:pPr lvl="1"/>
            <a:r>
              <a:rPr lang="en-US" dirty="0"/>
              <a:t>does not guarantee that the system will maintain this temperature when it reaches equilibrium.</a:t>
            </a:r>
          </a:p>
          <a:p>
            <a:pPr lvl="2"/>
            <a:r>
              <a:rPr lang="en-US" dirty="0"/>
              <a:t>Why?</a:t>
            </a:r>
          </a:p>
          <a:p>
            <a:r>
              <a:rPr lang="en-US" dirty="0"/>
              <a:t>Determining an initial configuration that satisfies the desired conditions is an iterative process.</a:t>
            </a:r>
          </a:p>
        </p:txBody>
      </p:sp>
    </p:spTree>
    <p:extLst>
      <p:ext uri="{BB962C8B-B14F-4D97-AF65-F5344CB8AC3E}">
        <p14:creationId xmlns:p14="http://schemas.microsoft.com/office/powerpoint/2010/main" val="29136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the system is a dilute gas, we can choose the initial positions of the particles by placing them at random, </a:t>
            </a:r>
          </a:p>
          <a:p>
            <a:pPr lvl="1"/>
            <a:r>
              <a:rPr lang="en-US" dirty="0"/>
              <a:t>making sure that no two particles are too close to one another. </a:t>
            </a:r>
          </a:p>
          <a:p>
            <a:r>
              <a:rPr lang="en-US" dirty="0"/>
              <a:t>If two particles were too close, they would exert a very large repulsive force </a:t>
            </a:r>
            <a:r>
              <a:rPr lang="en-US" i="1" dirty="0"/>
              <a:t>F </a:t>
            </a:r>
            <a:r>
              <a:rPr lang="en-US" dirty="0"/>
              <a:t>on one another</a:t>
            </a:r>
          </a:p>
          <a:p>
            <a:pPr lvl="1"/>
            <a:r>
              <a:rPr lang="en-US" dirty="0"/>
              <a:t>any simple finite difference integration method would break down because the condition (</a:t>
            </a:r>
            <a:r>
              <a:rPr lang="en-US" i="1" dirty="0"/>
              <a:t>F/m</a:t>
            </a:r>
            <a:r>
              <a:rPr lang="en-US" dirty="0"/>
              <a:t>)(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≪ σ </a:t>
            </a:r>
            <a:r>
              <a:rPr lang="en-US" dirty="0"/>
              <a:t>would not be satisfied.</a:t>
            </a:r>
          </a:p>
          <a:p>
            <a:pPr lvl="1"/>
            <a:r>
              <a:rPr lang="en-US" dirty="0"/>
              <a:t>(In dimensionless units, this condition is </a:t>
            </a:r>
            <a:r>
              <a:rPr lang="en-US" i="1" dirty="0"/>
              <a:t>F</a:t>
            </a:r>
            <a:r>
              <a:rPr lang="en-US" dirty="0"/>
              <a:t>(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dirty="0"/>
              <a:t>)</a:t>
            </a:r>
            <a:r>
              <a:rPr lang="en-US" baseline="30000" dirty="0"/>
              <a:t>2</a:t>
            </a:r>
            <a:r>
              <a:rPr lang="en-US" dirty="0"/>
              <a:t> </a:t>
            </a:r>
            <a:r>
              <a:rPr lang="en-US" i="1" dirty="0"/>
              <a:t>≪ </a:t>
            </a:r>
            <a:r>
              <a:rPr lang="en-US" dirty="0"/>
              <a:t>1.)</a:t>
            </a:r>
          </a:p>
        </p:txBody>
      </p:sp>
    </p:spTree>
    <p:extLst>
      <p:ext uri="{BB962C8B-B14F-4D97-AF65-F5344CB8AC3E}">
        <p14:creationId xmlns:p14="http://schemas.microsoft.com/office/powerpoint/2010/main" val="370695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If we assume that the separation between two particles is greater than 2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6</a:t>
            </a:r>
            <a:r>
              <a:rPr lang="en-US" i="1" dirty="0"/>
              <a:t>σ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this condition is satisfied. </a:t>
            </a:r>
          </a:p>
          <a:p>
            <a:r>
              <a:rPr lang="en-US" dirty="0"/>
              <a:t>The following method places particles at random such that no two particles are closer than 2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6</a:t>
            </a:r>
            <a:r>
              <a:rPr lang="en-US" i="1" dirty="0"/>
              <a:t>σ</a:t>
            </a:r>
            <a:r>
              <a:rPr lang="en-US" dirty="0"/>
              <a:t>. </a:t>
            </a:r>
          </a:p>
          <a:p>
            <a:r>
              <a:rPr lang="en-US" dirty="0"/>
              <a:t>Note that we use a do/while statement to insure that the body of the loop is executed at least once!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145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The number of particles that can be studied in a molecular dynamics simulation is typically 10</a:t>
            </a:r>
            <a:r>
              <a:rPr lang="en-US" baseline="30000" dirty="0"/>
              <a:t>3</a:t>
            </a:r>
            <a:r>
              <a:rPr lang="en-US" dirty="0"/>
              <a:t>–10</a:t>
            </a:r>
            <a:r>
              <a:rPr lang="en-US" baseline="30000" dirty="0"/>
              <a:t>5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although we can simulate the order of 10</a:t>
            </a:r>
            <a:r>
              <a:rPr lang="en-US" baseline="30000" dirty="0"/>
              <a:t>9</a:t>
            </a:r>
            <a:r>
              <a:rPr lang="en-US" dirty="0"/>
              <a:t> particles using clusters of computers. </a:t>
            </a:r>
          </a:p>
          <a:p>
            <a:pPr lvl="1"/>
            <a:r>
              <a:rPr lang="en-US" dirty="0"/>
              <a:t>If you are interested, try to learn parallel computing with our department cluster!</a:t>
            </a:r>
          </a:p>
          <a:p>
            <a:r>
              <a:rPr lang="en-US" dirty="0"/>
              <a:t>For these relatively small systems, the fraction of particles near the walls of the container is significant, and hence the behavior of such a system would be dominated by surface effects.</a:t>
            </a:r>
          </a:p>
        </p:txBody>
      </p:sp>
    </p:spTree>
    <p:extLst>
      <p:ext uri="{BB962C8B-B14F-4D97-AF65-F5344CB8AC3E}">
        <p14:creationId xmlns:p14="http://schemas.microsoft.com/office/powerpoint/2010/main" val="39815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7" t="16270" r="5849" b="26587"/>
          <a:stretch/>
        </p:blipFill>
        <p:spPr bwMode="auto">
          <a:xfrm>
            <a:off x="-36512" y="1340768"/>
            <a:ext cx="9376229" cy="4180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987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Any problems with this algorithm?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Any solutions?</a:t>
            </a:r>
          </a:p>
        </p:txBody>
      </p:sp>
    </p:spTree>
    <p:extLst>
      <p:ext uri="{BB962C8B-B14F-4D97-AF65-F5344CB8AC3E}">
        <p14:creationId xmlns:p14="http://schemas.microsoft.com/office/powerpoint/2010/main" val="32860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a random configuration of particles in which no two particles are closer than 2</a:t>
            </a:r>
            <a:r>
              <a:rPr lang="en-US" baseline="30000" dirty="0"/>
              <a:t>1</a:t>
            </a:r>
            <a:r>
              <a:rPr lang="en-US" i="1" baseline="30000" dirty="0"/>
              <a:t>/</a:t>
            </a:r>
            <a:r>
              <a:rPr lang="en-US" baseline="30000" dirty="0"/>
              <a:t>6</a:t>
            </a:r>
            <a:r>
              <a:rPr lang="en-US" i="1" dirty="0"/>
              <a:t>σ </a:t>
            </a:r>
            <a:r>
              <a:rPr lang="en-US" dirty="0"/>
              <a:t>becomes much too inefficient if the system is dense. </a:t>
            </a:r>
          </a:p>
          <a:p>
            <a:r>
              <a:rPr lang="en-US" dirty="0"/>
              <a:t>It is possible to choose the initial positions randomly without regard to their separations if we include a fictitious drag force proportional to the square of the velocity.</a:t>
            </a:r>
          </a:p>
        </p:txBody>
      </p:sp>
    </p:spTree>
    <p:extLst>
      <p:ext uri="{BB962C8B-B14F-4D97-AF65-F5344CB8AC3E}">
        <p14:creationId xmlns:p14="http://schemas.microsoft.com/office/powerpoint/2010/main" val="284424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effect of such a force is to dampen the velocity of those particles whose velocities become too large due to the large repulsive forces exerted on them. </a:t>
            </a:r>
          </a:p>
          <a:p>
            <a:r>
              <a:rPr lang="en-US" dirty="0"/>
              <a:t>We then would have to run for a while until all the velocities satisfy the condition </a:t>
            </a:r>
            <a:r>
              <a:rPr lang="en-US" i="1" dirty="0" err="1"/>
              <a:t>v</a:t>
            </a:r>
            <a:r>
              <a:rPr lang="en-US" dirty="0" err="1"/>
              <a:t>Δ</a:t>
            </a:r>
            <a:r>
              <a:rPr lang="en-US" i="1" dirty="0" err="1"/>
              <a:t>t</a:t>
            </a:r>
            <a:r>
              <a:rPr lang="en-US" i="1" dirty="0"/>
              <a:t> ≪ </a:t>
            </a:r>
            <a:r>
              <a:rPr lang="en-US" dirty="0"/>
              <a:t>1. </a:t>
            </a:r>
          </a:p>
          <a:p>
            <a:r>
              <a:rPr lang="en-US" dirty="0"/>
              <a:t>As the velocities become smaller, we may gradually reduce the friction coefficient.</a:t>
            </a:r>
          </a:p>
        </p:txBody>
      </p:sp>
    </p:spTree>
    <p:extLst>
      <p:ext uri="{BB962C8B-B14F-4D97-AF65-F5344CB8AC3E}">
        <p14:creationId xmlns:p14="http://schemas.microsoft.com/office/powerpoint/2010/main" val="198781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general, the easiest way of obtaining an initial configuration with the desired density is to place the particles on a regular lattice. </a:t>
            </a:r>
          </a:p>
          <a:p>
            <a:r>
              <a:rPr lang="en-US" dirty="0"/>
              <a:t>If the temperature is high or if the system is dilute, the system will “melt” and become a liquid or a gas; otherwise, it will remain a solid.</a:t>
            </a:r>
          </a:p>
        </p:txBody>
      </p:sp>
    </p:spTree>
    <p:extLst>
      <p:ext uri="{BB962C8B-B14F-4D97-AF65-F5344CB8AC3E}">
        <p14:creationId xmlns:p14="http://schemas.microsoft.com/office/powerpoint/2010/main" val="14810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our goal is to equilibrate the system at fluid densities, it is not necessary to choose the correct equilibrium symmetry of the lattice.</a:t>
            </a:r>
          </a:p>
          <a:p>
            <a:r>
              <a:rPr lang="en-US" dirty="0"/>
              <a:t> The method </a:t>
            </a:r>
            <a:r>
              <a:rPr lang="en-US" dirty="0" err="1"/>
              <a:t>setRectangularLattice</a:t>
            </a:r>
            <a:r>
              <a:rPr lang="en-US" dirty="0"/>
              <a:t> places the particles on a rectangular lattice. </a:t>
            </a:r>
          </a:p>
          <a:p>
            <a:r>
              <a:rPr lang="en-US" dirty="0"/>
              <a:t>To make the method simple, the user must specify the number of particles per row, </a:t>
            </a:r>
            <a:r>
              <a:rPr lang="en-US" dirty="0" err="1"/>
              <a:t>nx</a:t>
            </a:r>
            <a:r>
              <a:rPr lang="en-US" dirty="0"/>
              <a:t>, and the number per column, </a:t>
            </a:r>
            <a:r>
              <a:rPr lang="en-US" dirty="0" err="1"/>
              <a:t>ny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521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linear dimensions Lx and Ly are adjustable parameters and can be varied after initialization to be as close as possible to their desired values.</a:t>
            </a:r>
          </a:p>
          <a:p>
            <a:r>
              <a:rPr lang="en-US" dirty="0"/>
              <a:t>In this way we can vary the density by varying the volume (area) without setting up a new initial configuration.</a:t>
            </a:r>
          </a:p>
        </p:txBody>
      </p:sp>
    </p:spTree>
    <p:extLst>
      <p:ext uri="{BB962C8B-B14F-4D97-AF65-F5344CB8AC3E}">
        <p14:creationId xmlns:p14="http://schemas.microsoft.com/office/powerpoint/2010/main" val="33900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45337" r="8590" b="22692"/>
          <a:stretch/>
        </p:blipFill>
        <p:spPr bwMode="auto">
          <a:xfrm>
            <a:off x="53975" y="2147160"/>
            <a:ext cx="9048750" cy="23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6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computation of the accelerations of the particles. </a:t>
            </a:r>
          </a:p>
          <a:p>
            <a:pPr lvl="1"/>
            <a:r>
              <a:rPr lang="en-US" altLang="zh-CN" dirty="0"/>
              <a:t>The most time consuming part of MD.</a:t>
            </a:r>
            <a:endParaRPr lang="en-US" dirty="0"/>
          </a:p>
          <a:p>
            <a:r>
              <a:rPr lang="en-US" dirty="0"/>
              <a:t>The method </a:t>
            </a:r>
            <a:r>
              <a:rPr lang="en-US" dirty="0" err="1"/>
              <a:t>computeAcceleration</a:t>
            </a:r>
            <a:r>
              <a:rPr lang="en-US" dirty="0"/>
              <a:t> determines the total force on each particle </a:t>
            </a:r>
          </a:p>
          <a:p>
            <a:pPr lvl="1"/>
            <a:r>
              <a:rPr lang="en-US" dirty="0"/>
              <a:t>due to the other </a:t>
            </a:r>
            <a:r>
              <a:rPr lang="en-US" i="1" dirty="0"/>
              <a:t>N −</a:t>
            </a:r>
            <a:r>
              <a:rPr lang="en-US" dirty="0"/>
              <a:t>1 particles </a:t>
            </a:r>
          </a:p>
          <a:p>
            <a:pPr lvl="1"/>
            <a:r>
              <a:rPr lang="en-US" dirty="0"/>
              <a:t>uses Newton’s third law to reduce the number of calculations by a factor of two.</a:t>
            </a:r>
          </a:p>
        </p:txBody>
      </p:sp>
    </p:spTree>
    <p:extLst>
      <p:ext uri="{BB962C8B-B14F-4D97-AF65-F5344CB8AC3E}">
        <p14:creationId xmlns:p14="http://schemas.microsoft.com/office/powerpoint/2010/main" val="2167969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 system of </a:t>
            </a:r>
            <a:r>
              <a:rPr lang="en-US" i="1" dirty="0"/>
              <a:t>N </a:t>
            </a:r>
            <a:r>
              <a:rPr lang="en-US" dirty="0"/>
              <a:t>particles, there are a total of </a:t>
            </a:r>
            <a:r>
              <a:rPr lang="en-US" i="1" dirty="0"/>
              <a:t>N</a:t>
            </a:r>
            <a:r>
              <a:rPr lang="en-US" dirty="0"/>
              <a:t>(</a:t>
            </a:r>
            <a:r>
              <a:rPr lang="en-US" i="1" dirty="0"/>
              <a:t>N −</a:t>
            </a:r>
            <a:r>
              <a:rPr lang="en-US" dirty="0"/>
              <a:t>1)</a:t>
            </a:r>
            <a:r>
              <a:rPr lang="en-US" i="1" dirty="0"/>
              <a:t>/</a:t>
            </a:r>
            <a:r>
              <a:rPr lang="en-US" dirty="0"/>
              <a:t>2 possible interactions. </a:t>
            </a:r>
          </a:p>
          <a:p>
            <a:r>
              <a:rPr lang="en-US" dirty="0"/>
              <a:t>Because of the short range nature of the Lennard-Jones potential, we could truncate the force at </a:t>
            </a:r>
            <a:r>
              <a:rPr lang="en-US" i="1" dirty="0"/>
              <a:t>r </a:t>
            </a:r>
            <a:r>
              <a:rPr lang="en-US" dirty="0"/>
              <a:t>= </a:t>
            </a:r>
            <a:r>
              <a:rPr lang="en-US" i="1" dirty="0" err="1"/>
              <a:t>rc</a:t>
            </a:r>
            <a:r>
              <a:rPr lang="en-US" i="1" dirty="0"/>
              <a:t> </a:t>
            </a:r>
            <a:r>
              <a:rPr lang="en-US" dirty="0"/>
              <a:t>and ignore the forces from particles whose separation is greater than </a:t>
            </a:r>
            <a:r>
              <a:rPr lang="en-US" i="1" dirty="0" err="1"/>
              <a:t>rc</a:t>
            </a:r>
            <a:r>
              <a:rPr lang="en-US" dirty="0"/>
              <a:t>.</a:t>
            </a:r>
          </a:p>
          <a:p>
            <a:r>
              <a:rPr lang="en-US" dirty="0"/>
              <a:t>However, for </a:t>
            </a:r>
            <a:r>
              <a:rPr lang="en-US" i="1" dirty="0"/>
              <a:t>N </a:t>
            </a:r>
            <a:r>
              <a:rPr lang="en-US" dirty="0"/>
              <a:t>&lt; 400, it is easier to include all possible interactions, no matter how small.</a:t>
            </a:r>
          </a:p>
        </p:txBody>
      </p:sp>
    </p:spTree>
    <p:extLst>
      <p:ext uri="{BB962C8B-B14F-4D97-AF65-F5344CB8AC3E}">
        <p14:creationId xmlns:p14="http://schemas.microsoft.com/office/powerpoint/2010/main" val="245587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most common way of minimizing surface effects and to simulate more closely the properties of a bulk system is to use what are known as </a:t>
            </a:r>
            <a:r>
              <a:rPr lang="en-US" i="1" dirty="0"/>
              <a:t>periodic boundary conditions</a:t>
            </a:r>
            <a:r>
              <a:rPr lang="en-US" dirty="0"/>
              <a:t>, </a:t>
            </a:r>
          </a:p>
          <a:p>
            <a:pPr lvl="1"/>
            <a:r>
              <a:rPr lang="en-US" dirty="0"/>
              <a:t>although the </a:t>
            </a:r>
            <a:r>
              <a:rPr lang="en-US" i="1" dirty="0"/>
              <a:t>minimum image approximation </a:t>
            </a:r>
            <a:r>
              <a:rPr lang="en-US" dirty="0"/>
              <a:t>would be a more accurate name.</a:t>
            </a:r>
          </a:p>
        </p:txBody>
      </p:sp>
    </p:spTree>
    <p:extLst>
      <p:ext uri="{BB962C8B-B14F-4D97-AF65-F5344CB8AC3E}">
        <p14:creationId xmlns:p14="http://schemas.microsoft.com/office/powerpoint/2010/main" val="35409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quantity virial accumulated in </a:t>
            </a:r>
            <a:r>
              <a:rPr lang="en-US" dirty="0" err="1"/>
              <a:t>computeAcceleration</a:t>
            </a:r>
            <a:r>
              <a:rPr lang="en-US" dirty="0"/>
              <a:t> will be discussed later, </a:t>
            </a:r>
          </a:p>
          <a:p>
            <a:pPr lvl="1"/>
            <a:r>
              <a:rPr lang="en-US" dirty="0"/>
              <a:t>We will see that it is related to the pressure. </a:t>
            </a:r>
          </a:p>
          <a:p>
            <a:pPr lvl="1"/>
            <a:r>
              <a:rPr lang="en-US" dirty="0"/>
              <a:t>It is convenient to also calculate the potential energy in </a:t>
            </a:r>
            <a:r>
              <a:rPr lang="en-US" dirty="0" err="1"/>
              <a:t>computeAcceleration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Note that in reduced units, the mass of a particle is unity, and hence the acceleration and force are equivalent.</a:t>
            </a:r>
          </a:p>
        </p:txBody>
      </p:sp>
    </p:spTree>
    <p:extLst>
      <p:ext uri="{BB962C8B-B14F-4D97-AF65-F5344CB8AC3E}">
        <p14:creationId xmlns:p14="http://schemas.microsoft.com/office/powerpoint/2010/main" val="345253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6" t="11310" r="14886" b="25000"/>
          <a:stretch/>
        </p:blipFill>
        <p:spPr bwMode="auto">
          <a:xfrm>
            <a:off x="323528" y="791772"/>
            <a:ext cx="8215086" cy="4659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6" t="52933" r="18538" b="42451"/>
          <a:stretch/>
        </p:blipFill>
        <p:spPr bwMode="auto">
          <a:xfrm>
            <a:off x="251520" y="5395631"/>
            <a:ext cx="7807569" cy="33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methods needed for the ODE interface are given in </a:t>
            </a:r>
            <a:r>
              <a:rPr lang="en-US" altLang="zh-CN" dirty="0"/>
              <a:t>next few pages</a:t>
            </a:r>
            <a:r>
              <a:rPr lang="en-US" dirty="0"/>
              <a:t>. </a:t>
            </a:r>
          </a:p>
          <a:p>
            <a:r>
              <a:rPr lang="en-US" dirty="0"/>
              <a:t>Note that the </a:t>
            </a:r>
            <a:r>
              <a:rPr lang="en-US" dirty="0" err="1"/>
              <a:t>getRate</a:t>
            </a:r>
            <a:r>
              <a:rPr lang="en-US" dirty="0"/>
              <a:t> method is invoked twice for every call to the step method because we are using the </a:t>
            </a:r>
            <a:r>
              <a:rPr lang="en-US" dirty="0" err="1"/>
              <a:t>Verlet</a:t>
            </a:r>
            <a:r>
              <a:rPr lang="en-US" dirty="0"/>
              <a:t> algorithm.</a:t>
            </a:r>
          </a:p>
          <a:p>
            <a:r>
              <a:rPr lang="en-US" dirty="0"/>
              <a:t>The first rate call uses the current positions of the particles, and the second rate call uses the new positions.</a:t>
            </a:r>
          </a:p>
        </p:txBody>
      </p:sp>
    </p:spTree>
    <p:extLst>
      <p:ext uri="{BB962C8B-B14F-4D97-AF65-F5344CB8AC3E}">
        <p14:creationId xmlns:p14="http://schemas.microsoft.com/office/powerpoint/2010/main" val="44098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a particle’s new position becomes its current position for the next step, we would compute the same accelerations twice in </a:t>
            </a:r>
            <a:r>
              <a:rPr lang="en-US" dirty="0" err="1"/>
              <a:t>Verlet</a:t>
            </a:r>
            <a:r>
              <a:rPr lang="en-US" dirty="0"/>
              <a:t>. </a:t>
            </a:r>
          </a:p>
          <a:p>
            <a:r>
              <a:rPr lang="en-US" dirty="0"/>
              <a:t>Any solutions? </a:t>
            </a:r>
          </a:p>
        </p:txBody>
      </p:sp>
    </p:spTree>
    <p:extLst>
      <p:ext uri="{BB962C8B-B14F-4D97-AF65-F5344CB8AC3E}">
        <p14:creationId xmlns:p14="http://schemas.microsoft.com/office/powerpoint/2010/main" val="54292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To avoid this inefficiency, we query the ODE solver using the </a:t>
            </a:r>
            <a:r>
              <a:rPr lang="en-US" altLang="zh-CN" dirty="0" err="1"/>
              <a:t>getRateCounter</a:t>
            </a:r>
            <a:r>
              <a:rPr lang="en-US" altLang="zh-CN" dirty="0"/>
              <a:t> method to determine if the position or the velocity is being computed.</a:t>
            </a:r>
            <a:endParaRPr lang="en-US" dirty="0"/>
          </a:p>
          <a:p>
            <a:r>
              <a:rPr lang="en-US" dirty="0"/>
              <a:t>We store the accelerations in an array during the second computation so that we use these values the next time </a:t>
            </a:r>
            <a:r>
              <a:rPr lang="en-US" dirty="0" err="1"/>
              <a:t>getRate</a:t>
            </a:r>
            <a:r>
              <a:rPr lang="en-US" dirty="0"/>
              <a:t> is invoked. </a:t>
            </a:r>
          </a:p>
          <a:p>
            <a:r>
              <a:rPr lang="en-US" dirty="0"/>
              <a:t>This trick is not general and should only be used if you understand exactly how the particular ODE solver behaves.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0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3" t="11310" r="19905" b="31923"/>
          <a:stretch/>
        </p:blipFill>
        <p:spPr bwMode="auto">
          <a:xfrm>
            <a:off x="323528" y="842640"/>
            <a:ext cx="7483022" cy="415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7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t="25596" r="10423" b="35197"/>
          <a:stretch/>
        </p:blipFill>
        <p:spPr bwMode="auto">
          <a:xfrm>
            <a:off x="391885" y="764704"/>
            <a:ext cx="8752115" cy="286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41791" r="19211" b="53447"/>
          <a:stretch/>
        </p:blipFill>
        <p:spPr bwMode="auto">
          <a:xfrm>
            <a:off x="417533" y="3632804"/>
            <a:ext cx="7561944" cy="34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12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Note that we accumulate data for the histogram of the </a:t>
            </a:r>
            <a:r>
              <a:rPr lang="en-US" i="1" dirty="0"/>
              <a:t>x </a:t>
            </a:r>
            <a:r>
              <a:rPr lang="en-US" dirty="0"/>
              <a:t>component of the velocity in the step method.</a:t>
            </a:r>
          </a:p>
          <a:p>
            <a:r>
              <a:rPr lang="en-US" dirty="0"/>
              <a:t>Alternatively, we can implement the </a:t>
            </a:r>
            <a:r>
              <a:rPr lang="en-US" dirty="0" err="1"/>
              <a:t>Verlet</a:t>
            </a:r>
            <a:r>
              <a:rPr lang="en-US" dirty="0"/>
              <a:t> algorithm without the ODE interface. </a:t>
            </a:r>
          </a:p>
          <a:p>
            <a:r>
              <a:rPr lang="en-US" dirty="0"/>
              <a:t>In the following we show the code that would replace the call to the step method of the ODE solver. </a:t>
            </a:r>
          </a:p>
          <a:p>
            <a:r>
              <a:rPr lang="en-US" dirty="0"/>
              <a:t>We have used different array names for clarity. </a:t>
            </a:r>
          </a:p>
          <a:p>
            <a:r>
              <a:rPr lang="en-US" dirty="0"/>
              <a:t>This code uses about the same amount of CPU time as the code using the ODE solver.</a:t>
            </a:r>
          </a:p>
        </p:txBody>
      </p:sp>
    </p:spTree>
    <p:extLst>
      <p:ext uri="{BB962C8B-B14F-4D97-AF65-F5344CB8AC3E}">
        <p14:creationId xmlns:p14="http://schemas.microsoft.com/office/powerpoint/2010/main" val="179472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 next page, we give some of the methods for computing the temperature, pressure (details will be covered later), and the heat capacity (also covered later). </a:t>
            </a:r>
          </a:p>
          <a:p>
            <a:r>
              <a:rPr lang="en-US" dirty="0"/>
              <a:t>The mean total energy should remain constant, but we compute it to test how well the algorithm conserves the total energy.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36905" r="19013" b="28174"/>
          <a:stretch/>
        </p:blipFill>
        <p:spPr bwMode="auto">
          <a:xfrm>
            <a:off x="683568" y="620688"/>
            <a:ext cx="7605485" cy="2554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722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1" t="26971" r="11726" b="8798"/>
          <a:stretch/>
        </p:blipFill>
        <p:spPr bwMode="auto">
          <a:xfrm>
            <a:off x="107504" y="764704"/>
            <a:ext cx="8651631" cy="4698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08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4371368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boundary condition is familiar to anyone who has played the Pacman computer game!</a:t>
            </a:r>
          </a:p>
          <a:p>
            <a:r>
              <a:rPr lang="en-US" dirty="0"/>
              <a:t>Consider </a:t>
            </a:r>
            <a:r>
              <a:rPr lang="en-US" i="1" dirty="0"/>
              <a:t>N </a:t>
            </a:r>
            <a:r>
              <a:rPr lang="en-US" dirty="0"/>
              <a:t>particles that are constrained to move on a line of length </a:t>
            </a:r>
            <a:r>
              <a:rPr lang="en-US" i="1" dirty="0"/>
              <a:t>L</a:t>
            </a:r>
            <a:r>
              <a:rPr lang="en-US" dirty="0"/>
              <a:t>. </a:t>
            </a:r>
          </a:p>
          <a:p>
            <a:r>
              <a:rPr lang="en-US" dirty="0"/>
              <a:t>The application of periodic boundary conditions is equivalent to considering the line to be a circle, and hence the maximum separation between any two particles is </a:t>
            </a:r>
            <a:r>
              <a:rPr lang="en-US" i="1" dirty="0"/>
              <a:t>L/</a:t>
            </a:r>
            <a:r>
              <a:rPr lang="en-US" dirty="0"/>
              <a:t>2. </a:t>
            </a:r>
          </a:p>
        </p:txBody>
      </p:sp>
      <p:pic>
        <p:nvPicPr>
          <p:cNvPr id="2050" name="Picture 2" descr="https://upload.wikimedia.org/wikipedia/en/5/59/Pac-ma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912" y="1052736"/>
            <a:ext cx="4272409" cy="549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27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resetAverages</a:t>
            </a:r>
            <a:r>
              <a:rPr lang="en-US" dirty="0"/>
              <a:t> method is used to set the accumulated averages to zero so that the initial transient behavior can be removed from the computed averages.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8" t="41394" r="18213" b="37645"/>
          <a:stretch/>
        </p:blipFill>
        <p:spPr bwMode="auto">
          <a:xfrm>
            <a:off x="927262" y="188640"/>
            <a:ext cx="7793503" cy="153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67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time consuming part of a molecular dynamics simulation is equilibrating the system, especially at high densities. </a:t>
            </a:r>
          </a:p>
          <a:p>
            <a:r>
              <a:rPr lang="en-US" dirty="0"/>
              <a:t>The quickest way to do so is to start with a configuration that is typical of the configurations at the desired energy and density.</a:t>
            </a:r>
          </a:p>
        </p:txBody>
      </p:sp>
    </p:spTree>
    <p:extLst>
      <p:ext uri="{BB962C8B-B14F-4D97-AF65-F5344CB8AC3E}">
        <p14:creationId xmlns:p14="http://schemas.microsoft.com/office/powerpoint/2010/main" val="304947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Hence, we will want to be able to read the positions and velocities of the particles from a previously saved file.</a:t>
            </a:r>
          </a:p>
          <a:p>
            <a:r>
              <a:rPr lang="en-US" dirty="0"/>
              <a:t>For the GUI code, please read the text book if you are interested. </a:t>
            </a:r>
          </a:p>
        </p:txBody>
      </p:sp>
    </p:spTree>
    <p:extLst>
      <p:ext uri="{BB962C8B-B14F-4D97-AF65-F5344CB8AC3E}">
        <p14:creationId xmlns:p14="http://schemas.microsoft.com/office/powerpoint/2010/main" val="9229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600448"/>
            <a:ext cx="447484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The generalization of periodic boundary conditions to two dimensions is equivalent to imagining a box with opposite edges joined so that the box becomes the surface of a torus (the shape of a doughnut or a bagel). </a:t>
            </a:r>
          </a:p>
          <a:p>
            <a:r>
              <a:rPr lang="en-US" dirty="0"/>
              <a:t>The three-dimensional version of periodic boundary conditions cannot be visualized easily, but the same methods can be used.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00" t="21428" r="29722" b="55000"/>
          <a:stretch/>
        </p:blipFill>
        <p:spPr bwMode="auto">
          <a:xfrm>
            <a:off x="4272992" y="1567543"/>
            <a:ext cx="4675243" cy="15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572000" y="37890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(a) Two particles at </a:t>
            </a:r>
            <a:r>
              <a:rPr lang="en-US" i="1" dirty="0"/>
              <a:t>x </a:t>
            </a:r>
            <a:r>
              <a:rPr lang="en-US" dirty="0"/>
              <a:t>= 0 and </a:t>
            </a:r>
            <a:r>
              <a:rPr lang="en-US" i="1" dirty="0"/>
              <a:t>x </a:t>
            </a:r>
            <a:r>
              <a:rPr lang="en-US" dirty="0"/>
              <a:t>= 3 on a line of length </a:t>
            </a:r>
            <a:r>
              <a:rPr lang="en-US" i="1" dirty="0"/>
              <a:t>L </a:t>
            </a:r>
            <a:r>
              <a:rPr lang="en-US" dirty="0"/>
              <a:t>= 4; the distance between the</a:t>
            </a:r>
          </a:p>
          <a:p>
            <a:r>
              <a:rPr lang="en-US" dirty="0"/>
              <a:t>particles is 3. </a:t>
            </a:r>
          </a:p>
          <a:p>
            <a:r>
              <a:rPr lang="en-US" dirty="0"/>
              <a:t>(b) The application of periodic boundary conditions for short range interactions is</a:t>
            </a:r>
          </a:p>
          <a:p>
            <a:r>
              <a:rPr lang="en-US" dirty="0"/>
              <a:t>equivalent to thinking of the line as forming a circle of circumference </a:t>
            </a:r>
            <a:r>
              <a:rPr lang="en-US" i="1" dirty="0"/>
              <a:t>L</a:t>
            </a:r>
            <a:r>
              <a:rPr lang="en-US" dirty="0"/>
              <a:t>. </a:t>
            </a:r>
          </a:p>
          <a:p>
            <a:r>
              <a:rPr lang="en-US" dirty="0"/>
              <a:t>In this case the minimum distance between the two particles is 1.</a:t>
            </a:r>
          </a:p>
        </p:txBody>
      </p:sp>
    </p:spTree>
    <p:extLst>
      <p:ext uri="{BB962C8B-B14F-4D97-AF65-F5344CB8AC3E}">
        <p14:creationId xmlns:p14="http://schemas.microsoft.com/office/powerpoint/2010/main" val="305029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implementation of periodic boundary conditions is straightforward. </a:t>
            </a:r>
          </a:p>
          <a:p>
            <a:r>
              <a:rPr lang="en-US" dirty="0"/>
              <a:t>If a particle leaves the box by crossing a boundary in a particular direction, we add or subtract the length </a:t>
            </a:r>
            <a:r>
              <a:rPr lang="en-US" i="1" dirty="0"/>
              <a:t>L </a:t>
            </a:r>
            <a:r>
              <a:rPr lang="en-US" dirty="0"/>
              <a:t>of the box in that direction to the position.</a:t>
            </a:r>
          </a:p>
          <a:p>
            <a:r>
              <a:rPr lang="en-US" dirty="0"/>
              <a:t>Translational symmetry vs. rotational symmetry.</a:t>
            </a:r>
          </a:p>
        </p:txBody>
      </p:sp>
    </p:spTree>
    <p:extLst>
      <p:ext uri="{BB962C8B-B14F-4D97-AF65-F5344CB8AC3E}">
        <p14:creationId xmlns:p14="http://schemas.microsoft.com/office/powerpoint/2010/main" val="19025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Calculation of the position of particle in the central cell.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2" t="32738" r="15554" b="41154"/>
          <a:stretch/>
        </p:blipFill>
        <p:spPr bwMode="auto">
          <a:xfrm>
            <a:off x="609600" y="2950269"/>
            <a:ext cx="8534400" cy="190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3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compute the minimum distance ds in a particular direction between two particles, we can use the method </a:t>
            </a:r>
            <a:r>
              <a:rPr lang="en-US" dirty="0" err="1"/>
              <a:t>pbcSeparation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1" t="44246" r="15331" b="29615"/>
          <a:stretch/>
        </p:blipFill>
        <p:spPr bwMode="auto">
          <a:xfrm>
            <a:off x="323528" y="3789039"/>
            <a:ext cx="8577943" cy="191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133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37422</TotalTime>
  <Words>2418</Words>
  <Application>Microsoft Office PowerPoint</Application>
  <PresentationFormat>On-screen Show (4:3)</PresentationFormat>
  <Paragraphs>161</Paragraphs>
  <Slides>52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宋体</vt:lpstr>
      <vt:lpstr>Arial</vt:lpstr>
      <vt:lpstr>Calibri</vt:lpstr>
      <vt:lpstr>Office 主题​​</vt:lpstr>
      <vt:lpstr>Microsoft Word Document</vt:lpstr>
      <vt:lpstr>Document</vt:lpstr>
      <vt:lpstr>Introduction to Computer Simulation of Physical Systems (Lecture 5)  </vt:lpstr>
      <vt:lpstr>Periodic Boundary Conditions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Molecular Dynamics Program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Initialization with Maxwell Boltzmann distribution</vt:lpstr>
      <vt:lpstr>Convert uniform distribution to other distributions</vt:lpstr>
      <vt:lpstr>Convert uniform distribution to Gaussian distribution</vt:lpstr>
      <vt:lpstr>Maxwell Boltzmann distribution</vt:lpstr>
      <vt:lpstr>PowerPoint Presentation</vt:lpstr>
      <vt:lpstr>PowerPoint Presentation</vt:lpstr>
      <vt:lpstr>PowerPoint Presentation</vt:lpstr>
      <vt:lpstr>PowerPoint Presentation</vt:lpstr>
      <vt:lpstr>Any problems with this algorithm?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jzhu</dc:creator>
  <cp:lastModifiedBy> </cp:lastModifiedBy>
  <cp:revision>243</cp:revision>
  <dcterms:created xsi:type="dcterms:W3CDTF">2014-01-05T10:31:17Z</dcterms:created>
  <dcterms:modified xsi:type="dcterms:W3CDTF">2022-02-14T07:30:04Z</dcterms:modified>
</cp:coreProperties>
</file>